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858000" cy="9144000"/>
  <p:embeddedFontLst>
    <p:embeddedFont>
      <p:font typeface="Nunito"/>
      <p:regular r:id="rId11"/>
      <p:bold r:id="rId12"/>
      <p:italic r:id="rId13"/>
      <p:boldItalic r:id="rId14"/>
    </p:embeddedFont>
    <p:embeddedFont>
      <p:font typeface="Maven Pro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-regular.fntdata"/><Relationship Id="rId10" Type="http://schemas.openxmlformats.org/officeDocument/2006/relationships/slide" Target="slides/slide5.xml"/><Relationship Id="rId13" Type="http://schemas.openxmlformats.org/officeDocument/2006/relationships/font" Target="fonts/Nunito-italic.fntdata"/><Relationship Id="rId12" Type="http://schemas.openxmlformats.org/officeDocument/2006/relationships/font" Target="fonts/Nuni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avenPro-regular.fntdata"/><Relationship Id="rId14" Type="http://schemas.openxmlformats.org/officeDocument/2006/relationships/font" Target="fonts/Nunito-boldItalic.fntdata"/><Relationship Id="rId16" Type="http://schemas.openxmlformats.org/officeDocument/2006/relationships/font" Target="fonts/MavenPr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Shape 13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Shape 13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31" y="3766000"/>
            <a:ext cx="7370400" cy="30921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3582600" y="2067600"/>
            <a:ext cx="5561400" cy="47904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/>
          <p:nvPr/>
        </p:nvSpPr>
        <p:spPr>
          <a:xfrm rot="10800000">
            <a:off x="5058905" y="-100"/>
            <a:ext cx="4085100" cy="27369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203275" y="275000"/>
            <a:ext cx="87375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Shape 14"/>
          <p:cNvGrpSpPr/>
          <p:nvPr/>
        </p:nvGrpSpPr>
        <p:grpSpPr>
          <a:xfrm>
            <a:off x="255200" y="790"/>
            <a:ext cx="2250363" cy="1392365"/>
            <a:chOff x="255200" y="592"/>
            <a:chExt cx="2250363" cy="1044300"/>
          </a:xfrm>
        </p:grpSpPr>
        <p:sp>
          <p:nvSpPr>
            <p:cNvPr id="15" name="Shape 15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Shape 18"/>
          <p:cNvGrpSpPr/>
          <p:nvPr/>
        </p:nvGrpSpPr>
        <p:grpSpPr>
          <a:xfrm>
            <a:off x="905395" y="790"/>
            <a:ext cx="2250363" cy="1392365"/>
            <a:chOff x="905395" y="592"/>
            <a:chExt cx="2250363" cy="1044300"/>
          </a:xfrm>
        </p:grpSpPr>
        <p:sp>
          <p:nvSpPr>
            <p:cNvPr id="19" name="Shape 19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Shape 22"/>
          <p:cNvGrpSpPr/>
          <p:nvPr/>
        </p:nvGrpSpPr>
        <p:grpSpPr>
          <a:xfrm>
            <a:off x="7057468" y="6784"/>
            <a:ext cx="1851282" cy="1002839"/>
            <a:chOff x="6917201" y="0"/>
            <a:chExt cx="2227777" cy="863400"/>
          </a:xfrm>
        </p:grpSpPr>
        <p:sp>
          <p:nvSpPr>
            <p:cNvPr id="23" name="Shape 2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Shape 26"/>
          <p:cNvGrpSpPr/>
          <p:nvPr/>
        </p:nvGrpSpPr>
        <p:grpSpPr>
          <a:xfrm>
            <a:off x="6553032" y="5623802"/>
            <a:ext cx="2389068" cy="1234317"/>
            <a:chOff x="6917201" y="0"/>
            <a:chExt cx="2227777" cy="863400"/>
          </a:xfrm>
        </p:grpSpPr>
        <p:sp>
          <p:nvSpPr>
            <p:cNvPr id="27" name="Shape 27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Shape 30"/>
          <p:cNvGrpSpPr/>
          <p:nvPr/>
        </p:nvGrpSpPr>
        <p:grpSpPr>
          <a:xfrm>
            <a:off x="199149" y="5407536"/>
            <a:ext cx="2795414" cy="1444382"/>
            <a:chOff x="6917201" y="0"/>
            <a:chExt cx="2227777" cy="863400"/>
          </a:xfrm>
        </p:grpSpPr>
        <p:sp>
          <p:nvSpPr>
            <p:cNvPr id="31" name="Shape 3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Shape 34"/>
          <p:cNvSpPr txBox="1"/>
          <p:nvPr>
            <p:ph type="ctrTitle"/>
          </p:nvPr>
        </p:nvSpPr>
        <p:spPr>
          <a:xfrm>
            <a:off x="1858703" y="2430444"/>
            <a:ext cx="5361300" cy="193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Shape 35"/>
          <p:cNvSpPr txBox="1"/>
          <p:nvPr>
            <p:ph idx="1" type="subTitle"/>
          </p:nvPr>
        </p:nvSpPr>
        <p:spPr>
          <a:xfrm>
            <a:off x="1858700" y="4550878"/>
            <a:ext cx="5361300" cy="696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 flipH="1">
            <a:off x="5569200" y="3778767"/>
            <a:ext cx="3574800" cy="30792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Shape 111"/>
          <p:cNvGrpSpPr/>
          <p:nvPr/>
        </p:nvGrpSpPr>
        <p:grpSpPr>
          <a:xfrm>
            <a:off x="5959222" y="5492768"/>
            <a:ext cx="2520952" cy="1365553"/>
            <a:chOff x="6917201" y="0"/>
            <a:chExt cx="2227777" cy="863400"/>
          </a:xfrm>
        </p:grpSpPr>
        <p:sp>
          <p:nvSpPr>
            <p:cNvPr id="112" name="Shape 11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Shape 115"/>
          <p:cNvGrpSpPr/>
          <p:nvPr/>
        </p:nvGrpSpPr>
        <p:grpSpPr>
          <a:xfrm>
            <a:off x="199149" y="3"/>
            <a:ext cx="2795414" cy="1444382"/>
            <a:chOff x="6917201" y="0"/>
            <a:chExt cx="2227777" cy="863400"/>
          </a:xfrm>
        </p:grpSpPr>
        <p:sp>
          <p:nvSpPr>
            <p:cNvPr id="116" name="Shape 116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Shape 119"/>
          <p:cNvSpPr txBox="1"/>
          <p:nvPr>
            <p:ph hasCustomPrompt="1" type="title"/>
          </p:nvPr>
        </p:nvSpPr>
        <p:spPr>
          <a:xfrm>
            <a:off x="1385850" y="1845133"/>
            <a:ext cx="6372300" cy="183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1385850" y="3818467"/>
            <a:ext cx="6372300" cy="85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628651" y="163208"/>
            <a:ext cx="7886700" cy="99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45459" y="1287254"/>
            <a:ext cx="7869900" cy="488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7" name="Shape 127"/>
          <p:cNvSpPr txBox="1"/>
          <p:nvPr>
            <p:ph idx="10" type="dt"/>
          </p:nvPr>
        </p:nvSpPr>
        <p:spPr>
          <a:xfrm>
            <a:off x="628650" y="6356353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Shape 128"/>
          <p:cNvSpPr txBox="1"/>
          <p:nvPr>
            <p:ph idx="11" type="ftr"/>
          </p:nvPr>
        </p:nvSpPr>
        <p:spPr>
          <a:xfrm>
            <a:off x="3028950" y="6356353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x="6457950" y="6356353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 flipH="1">
            <a:off x="4757100" y="3079200"/>
            <a:ext cx="4386900" cy="37788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Shape 39"/>
          <p:cNvGrpSpPr/>
          <p:nvPr/>
        </p:nvGrpSpPr>
        <p:grpSpPr>
          <a:xfrm>
            <a:off x="5594191" y="5281486"/>
            <a:ext cx="2910145" cy="1576482"/>
            <a:chOff x="6917201" y="0"/>
            <a:chExt cx="2227777" cy="863400"/>
          </a:xfrm>
        </p:grpSpPr>
        <p:sp>
          <p:nvSpPr>
            <p:cNvPr id="40" name="Shape 4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Shape 43"/>
          <p:cNvGrpSpPr/>
          <p:nvPr/>
        </p:nvGrpSpPr>
        <p:grpSpPr>
          <a:xfrm>
            <a:off x="199149" y="3"/>
            <a:ext cx="2795414" cy="1444382"/>
            <a:chOff x="6917201" y="0"/>
            <a:chExt cx="2227777" cy="863400"/>
          </a:xfrm>
        </p:grpSpPr>
        <p:sp>
          <p:nvSpPr>
            <p:cNvPr id="44" name="Shape 44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Shape 47"/>
          <p:cNvSpPr txBox="1"/>
          <p:nvPr>
            <p:ph type="title"/>
          </p:nvPr>
        </p:nvSpPr>
        <p:spPr>
          <a:xfrm>
            <a:off x="1888684" y="2328133"/>
            <a:ext cx="5377500" cy="219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 flipH="1">
            <a:off x="3582600" y="2067600"/>
            <a:ext cx="55614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Shape 51"/>
          <p:cNvSpPr/>
          <p:nvPr/>
        </p:nvSpPr>
        <p:spPr>
          <a:xfrm>
            <a:off x="31" y="3766000"/>
            <a:ext cx="7370400" cy="30921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Shape 52"/>
          <p:cNvSpPr/>
          <p:nvPr/>
        </p:nvSpPr>
        <p:spPr>
          <a:xfrm>
            <a:off x="203225" y="275000"/>
            <a:ext cx="87375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 txBox="1"/>
          <p:nvPr>
            <p:ph type="title"/>
          </p:nvPr>
        </p:nvSpPr>
        <p:spPr>
          <a:xfrm>
            <a:off x="819150" y="1127467"/>
            <a:ext cx="7505700" cy="1272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819150" y="2654300"/>
            <a:ext cx="7505700" cy="326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 flipH="1">
            <a:off x="3582600" y="2067600"/>
            <a:ext cx="55614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31" y="3766000"/>
            <a:ext cx="7370400" cy="30921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203225" y="275000"/>
            <a:ext cx="87375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 txBox="1"/>
          <p:nvPr>
            <p:ph type="title"/>
          </p:nvPr>
        </p:nvSpPr>
        <p:spPr>
          <a:xfrm>
            <a:off x="819150" y="1127467"/>
            <a:ext cx="7505700" cy="1272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819150" y="2654300"/>
            <a:ext cx="3686100" cy="326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2" type="body"/>
          </p:nvPr>
        </p:nvSpPr>
        <p:spPr>
          <a:xfrm>
            <a:off x="4638675" y="2654300"/>
            <a:ext cx="3686100" cy="326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 flipH="1">
            <a:off x="3582600" y="2067600"/>
            <a:ext cx="55614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31" y="3766000"/>
            <a:ext cx="7370400" cy="30921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203225" y="275000"/>
            <a:ext cx="87375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 txBox="1"/>
          <p:nvPr>
            <p:ph type="title"/>
          </p:nvPr>
        </p:nvSpPr>
        <p:spPr>
          <a:xfrm>
            <a:off x="819150" y="1127467"/>
            <a:ext cx="7505700" cy="1272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/>
        </p:nvSpPr>
        <p:spPr>
          <a:xfrm flipH="1">
            <a:off x="3582600" y="2067600"/>
            <a:ext cx="55614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31" y="3766000"/>
            <a:ext cx="7370400" cy="30921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203225" y="275000"/>
            <a:ext cx="87375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 txBox="1"/>
          <p:nvPr>
            <p:ph type="title"/>
          </p:nvPr>
        </p:nvSpPr>
        <p:spPr>
          <a:xfrm>
            <a:off x="819150" y="1127467"/>
            <a:ext cx="3709200" cy="1844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830700" y="3092067"/>
            <a:ext cx="3709200" cy="2826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/>
        </p:nvSpPr>
        <p:spPr>
          <a:xfrm>
            <a:off x="0" y="3764192"/>
            <a:ext cx="7369200" cy="30891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/>
          <p:nvPr/>
        </p:nvSpPr>
        <p:spPr>
          <a:xfrm flipH="1">
            <a:off x="3583210" y="2072150"/>
            <a:ext cx="5560500" cy="47859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Shape 80"/>
          <p:cNvGrpSpPr/>
          <p:nvPr/>
        </p:nvGrpSpPr>
        <p:grpSpPr>
          <a:xfrm>
            <a:off x="255991" y="-11"/>
            <a:ext cx="2251347" cy="1391229"/>
            <a:chOff x="3961956" y="4383950"/>
            <a:chExt cx="1160548" cy="548700"/>
          </a:xfrm>
        </p:grpSpPr>
        <p:sp>
          <p:nvSpPr>
            <p:cNvPr id="81" name="Shape 81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Shape 84"/>
          <p:cNvSpPr/>
          <p:nvPr/>
        </p:nvSpPr>
        <p:spPr>
          <a:xfrm>
            <a:off x="203225" y="275000"/>
            <a:ext cx="87375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Shape 85"/>
          <p:cNvGrpSpPr/>
          <p:nvPr/>
        </p:nvGrpSpPr>
        <p:grpSpPr>
          <a:xfrm>
            <a:off x="34934" y="6029501"/>
            <a:ext cx="1593306" cy="822734"/>
            <a:chOff x="6917201" y="0"/>
            <a:chExt cx="2227777" cy="863400"/>
          </a:xfrm>
        </p:grpSpPr>
        <p:sp>
          <p:nvSpPr>
            <p:cNvPr id="86" name="Shape 86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Shape 89"/>
          <p:cNvGrpSpPr/>
          <p:nvPr/>
        </p:nvGrpSpPr>
        <p:grpSpPr>
          <a:xfrm>
            <a:off x="5886353" y="1657"/>
            <a:ext cx="3257455" cy="1681990"/>
            <a:chOff x="6917201" y="0"/>
            <a:chExt cx="2227777" cy="863400"/>
          </a:xfrm>
        </p:grpSpPr>
        <p:sp>
          <p:nvSpPr>
            <p:cNvPr id="90" name="Shape 90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Shape 93"/>
          <p:cNvSpPr txBox="1"/>
          <p:nvPr>
            <p:ph type="title"/>
          </p:nvPr>
        </p:nvSpPr>
        <p:spPr>
          <a:xfrm>
            <a:off x="1393929" y="1734861"/>
            <a:ext cx="6366900" cy="338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Shape 94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 flipH="1">
            <a:off x="3582600" y="2067600"/>
            <a:ext cx="55614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/>
        </p:nvSpPr>
        <p:spPr>
          <a:xfrm>
            <a:off x="31" y="3766000"/>
            <a:ext cx="7370400" cy="30921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203225" y="275000"/>
            <a:ext cx="87375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 txBox="1"/>
          <p:nvPr>
            <p:ph type="title"/>
          </p:nvPr>
        </p:nvSpPr>
        <p:spPr>
          <a:xfrm>
            <a:off x="819150" y="1127467"/>
            <a:ext cx="6424200" cy="939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Shape 100"/>
          <p:cNvSpPr txBox="1"/>
          <p:nvPr>
            <p:ph idx="1" type="subTitle"/>
          </p:nvPr>
        </p:nvSpPr>
        <p:spPr>
          <a:xfrm>
            <a:off x="819150" y="2067600"/>
            <a:ext cx="5859900" cy="52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Shape 101"/>
          <p:cNvSpPr txBox="1"/>
          <p:nvPr>
            <p:ph idx="2" type="body"/>
          </p:nvPr>
        </p:nvSpPr>
        <p:spPr>
          <a:xfrm>
            <a:off x="819150" y="3289400"/>
            <a:ext cx="5859900" cy="2793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Shape 102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/>
        </p:nvSpPr>
        <p:spPr>
          <a:xfrm>
            <a:off x="31" y="3766000"/>
            <a:ext cx="7370400" cy="30921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/>
          <p:nvPr/>
        </p:nvSpPr>
        <p:spPr>
          <a:xfrm flipH="1">
            <a:off x="3582600" y="2067600"/>
            <a:ext cx="5561400" cy="47904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203225" y="275000"/>
            <a:ext cx="8737500" cy="63081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328025" y="5551333"/>
            <a:ext cx="7415100" cy="806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Shape 108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536633"/>
            <a:ext cx="8520600" cy="45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390734" y="6058224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xn----8sbabesd4bp6bjck1q.xn--90ais/" TargetMode="External"/><Relationship Id="rId4" Type="http://schemas.openxmlformats.org/officeDocument/2006/relationships/hyperlink" Target="http://xn--80aalqkki.xn----8sbabesd4bp6bjck1q.xn--90ais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info@belinfoportal.by" TargetMode="External"/><Relationship Id="rId4" Type="http://schemas.openxmlformats.org/officeDocument/2006/relationships/hyperlink" Target="https://mso.by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xn--80abmmocmiajmyv.xn--90ais/" TargetMode="External"/><Relationship Id="rId4" Type="http://schemas.openxmlformats.org/officeDocument/2006/relationships/hyperlink" Target="mailto:info@belinfoportal.by" TargetMode="External"/><Relationship Id="rId5" Type="http://schemas.openxmlformats.org/officeDocument/2006/relationships/hyperlink" Target="https://xn----8sbabesd4bp6bjck1q.xn--90ai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3F0ED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Shape 1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Shape 135"/>
          <p:cNvSpPr/>
          <p:nvPr/>
        </p:nvSpPr>
        <p:spPr>
          <a:xfrm>
            <a:off x="1649350" y="462525"/>
            <a:ext cx="6237300" cy="18501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3B3B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  <a:effectLst>
            <a:outerShdw blurRad="57150" rotWithShape="0" algn="bl" dir="6060000" dist="19050">
              <a:srgbClr val="000000">
                <a:alpha val="56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Shape 136"/>
          <p:cNvSpPr txBox="1"/>
          <p:nvPr/>
        </p:nvSpPr>
        <p:spPr>
          <a:xfrm>
            <a:off x="1730350" y="608375"/>
            <a:ext cx="6100500" cy="143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Calibri"/>
              <a:buNone/>
            </a:pPr>
            <a:r>
              <a:rPr b="1" lang="en-US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Система нового поколения </a:t>
            </a:r>
            <a:endParaRPr b="1" sz="24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Calibri"/>
              <a:buNone/>
            </a:pPr>
            <a:r>
              <a:rPr b="1" lang="en-US"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хостинга официальных сайтов учреждений образования </a:t>
            </a:r>
            <a:endParaRPr b="1" sz="1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Calibri"/>
              <a:buNone/>
            </a:pPr>
            <a:r>
              <a:rPr b="1" lang="en-US" sz="3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CMS “Веб-Мастерская”</a:t>
            </a:r>
            <a:endParaRPr b="1" sz="36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x="984075" y="537347"/>
            <a:ext cx="7505700" cy="74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lang="en-US"/>
              <a:t>Верхушка айсберга “Веб-Мастерская”</a:t>
            </a:r>
            <a:endParaRPr b="1" i="0" sz="3000" u="none" cap="none" strike="noStrike">
              <a:solidFill>
                <a:srgbClr val="9900FF"/>
              </a:solidFill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330475" y="1666650"/>
            <a:ext cx="8477700" cy="451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сайт Веб-Мастерской </a:t>
            </a:r>
            <a:r>
              <a:rPr lang="en-US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https://веб-мастерская.бел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-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галерея шаблонов с выбором цветовых тем;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-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портфолио избранных клиентов;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-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карта всех клиентов;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-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описание оказание услуг, тарифы, заявки на подключение и перенос сайтов;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-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контакты техподдержки.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адаптивная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верстка для стандартных шаблонов и оригинальных сайтов;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бесплатное использование https;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использование собственных доменов - адресов сайтов;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человеко-понятные урлы страниц сайтов и возможность использовать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кириллические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домены;</a:t>
            </a: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хранение графических файлов, css и js на дисках серверов ВМ;</a:t>
            </a: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загрузка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файлов для скачивания (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docx,.xlsx,.pptx,.pdf)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на диски серверов ВМ;</a:t>
            </a: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наличие у всех сайтов автоматически генерируемых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robots.txt и sitemap.xml;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не мешает проходить валидацию на соответствие спецификациям и рекомендациям W3C;</a:t>
            </a: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 sz="6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6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мультисерверная система с единым входом в админку </a:t>
            </a:r>
            <a:r>
              <a:rPr lang="en-US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http://админка.веб-мастерская.бел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1122650" y="513421"/>
            <a:ext cx="7505700" cy="69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/>
              <a:t>Работа в админке Веб-Мастерской</a:t>
            </a:r>
            <a:endParaRPr b="1" sz="3000"/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540050" y="1124400"/>
            <a:ext cx="8088300" cy="527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AutoNum type="arabicPeriod"/>
            </a:pPr>
            <a:r>
              <a:rPr lang="en-US" sz="1200">
                <a:solidFill>
                  <a:srgbClr val="000000"/>
                </a:solidFill>
              </a:rPr>
              <a:t>Содержание:</a:t>
            </a:r>
            <a:endParaRPr sz="1200">
              <a:solidFill>
                <a:srgbClr val="000000"/>
              </a:solidFill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-US" sz="1200">
                <a:solidFill>
                  <a:srgbClr val="000000"/>
                </a:solidFill>
              </a:rPr>
              <a:t>улучшенная работа дерева страниц сайта;</a:t>
            </a:r>
            <a:endParaRPr sz="1200">
              <a:solidFill>
                <a:srgbClr val="000000"/>
              </a:solidFill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-US" sz="1200">
                <a:solidFill>
                  <a:srgbClr val="000000"/>
                </a:solidFill>
              </a:rPr>
              <a:t>вспомогательные контейнеры отделены от основного содержания сайта - раздел "Боксы"</a:t>
            </a:r>
            <a:r>
              <a:rPr lang="en-US" sz="1200">
                <a:solidFill>
                  <a:srgbClr val="000000"/>
                </a:solidFill>
              </a:rPr>
              <a:t>;</a:t>
            </a:r>
            <a:endParaRPr sz="1200">
              <a:solidFill>
                <a:srgbClr val="000000"/>
              </a:solidFill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-US" sz="1200">
                <a:solidFill>
                  <a:srgbClr val="000000"/>
                </a:solidFill>
              </a:rPr>
              <a:t>защита от случайных удалений - </a:t>
            </a:r>
            <a:r>
              <a:rPr lang="en-US" sz="1200">
                <a:solidFill>
                  <a:srgbClr val="000000"/>
                </a:solidFill>
              </a:rPr>
              <a:t>корзина Страниц, Боксов и Контейнеров;</a:t>
            </a:r>
            <a:endParaRPr sz="1200">
              <a:solidFill>
                <a:srgbClr val="000000"/>
              </a:solidFill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-US" sz="1200">
                <a:solidFill>
                  <a:srgbClr val="000000"/>
                </a:solidFill>
              </a:rPr>
              <a:t>расширенные свойства страниц и расширенные свойства контейнеров;</a:t>
            </a:r>
            <a:br>
              <a:rPr lang="en-US" sz="1200">
                <a:solidFill>
                  <a:srgbClr val="000000"/>
                </a:solidFill>
              </a:rPr>
            </a:br>
            <a:endParaRPr sz="600"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AutoNum type="arabicPeriod"/>
            </a:pPr>
            <a:r>
              <a:rPr lang="en-US" sz="1200">
                <a:solidFill>
                  <a:srgbClr val="000000"/>
                </a:solidFill>
              </a:rPr>
              <a:t>Дизайн:</a:t>
            </a:r>
            <a:endParaRPr sz="1200">
              <a:solidFill>
                <a:srgbClr val="000000"/>
              </a:solidFill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-US" sz="1200">
                <a:solidFill>
                  <a:srgbClr val="000000"/>
                </a:solidFill>
              </a:rPr>
              <a:t>вёрстка макетов страниц стала проще, удобнее и понятнее, расширен функционал модулей</a:t>
            </a:r>
            <a:r>
              <a:rPr lang="en-US" sz="1200">
                <a:solidFill>
                  <a:srgbClr val="000000"/>
                </a:solidFill>
              </a:rPr>
              <a:t>;</a:t>
            </a:r>
            <a:endParaRPr sz="1200">
              <a:solidFill>
                <a:srgbClr val="000000"/>
              </a:solidFill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-US" sz="1200">
                <a:solidFill>
                  <a:srgbClr val="000000"/>
                </a:solidFill>
              </a:rPr>
              <a:t>простое подключение сторонних шрифтов и отдельные изображения для дизайна</a:t>
            </a:r>
            <a:r>
              <a:rPr lang="en-US" sz="1200">
                <a:solidFill>
                  <a:srgbClr val="000000"/>
                </a:solidFill>
              </a:rPr>
              <a:t>;</a:t>
            </a:r>
            <a:endParaRPr sz="1200">
              <a:solidFill>
                <a:srgbClr val="000000"/>
              </a:solidFill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-US" sz="1200">
                <a:solidFill>
                  <a:srgbClr val="000000"/>
                </a:solidFill>
              </a:rPr>
              <a:t>корзина и промежуточные сохранения для защиты от ошибок при редактировании</a:t>
            </a:r>
            <a:r>
              <a:rPr lang="en-US" sz="1200">
                <a:solidFill>
                  <a:srgbClr val="000000"/>
                </a:solidFill>
              </a:rPr>
              <a:t>;</a:t>
            </a:r>
            <a:endParaRPr sz="1200">
              <a:solidFill>
                <a:srgbClr val="000000"/>
              </a:solidFill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-US" sz="1200">
                <a:solidFill>
                  <a:srgbClr val="000000"/>
                </a:solidFill>
              </a:rPr>
              <a:t>отказ от языковых строк для упрощения работы дизайнера</a:t>
            </a:r>
            <a:r>
              <a:rPr lang="en-US" sz="1200">
                <a:solidFill>
                  <a:srgbClr val="000000"/>
                </a:solidFill>
              </a:rPr>
              <a:t>.</a:t>
            </a:r>
            <a:br>
              <a:rPr lang="en-US" sz="1200">
                <a:solidFill>
                  <a:srgbClr val="000000"/>
                </a:solidFill>
              </a:rPr>
            </a:br>
            <a:endParaRPr sz="600"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AutoNum type="arabicPeriod"/>
            </a:pPr>
            <a:r>
              <a:rPr lang="en-US" sz="1200">
                <a:solidFill>
                  <a:srgbClr val="000000"/>
                </a:solidFill>
              </a:rPr>
              <a:t>Управление:</a:t>
            </a:r>
            <a:endParaRPr sz="1200">
              <a:solidFill>
                <a:srgbClr val="000000"/>
              </a:solidFill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-US" sz="1200">
                <a:solidFill>
                  <a:srgbClr val="000000"/>
                </a:solidFill>
              </a:rPr>
              <a:t>параметры сайта, кэширование важных страниц;</a:t>
            </a:r>
            <a:endParaRPr sz="1200">
              <a:solidFill>
                <a:srgbClr val="000000"/>
              </a:solidFill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-US" sz="1200">
                <a:solidFill>
                  <a:srgbClr val="000000"/>
                </a:solidFill>
              </a:rPr>
              <a:t>утилиты, импорт - экспорт дизайна и содержания;</a:t>
            </a:r>
            <a:endParaRPr sz="1200">
              <a:solidFill>
                <a:srgbClr val="000000"/>
              </a:solidFill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-US" sz="1200">
                <a:solidFill>
                  <a:srgbClr val="000000"/>
                </a:solidFill>
              </a:rPr>
              <a:t>настройка упрощенного режима - макросы.</a:t>
            </a:r>
            <a:br>
              <a:rPr lang="en-US" sz="1200">
                <a:solidFill>
                  <a:srgbClr val="000000"/>
                </a:solidFill>
              </a:rPr>
            </a:br>
            <a:endParaRPr sz="600"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AutoNum type="arabicPeriod"/>
            </a:pPr>
            <a:r>
              <a:rPr lang="en-US" sz="1200">
                <a:solidFill>
                  <a:srgbClr val="000000"/>
                </a:solidFill>
              </a:rPr>
              <a:t>Упрощенный режим:</a:t>
            </a:r>
            <a:endParaRPr sz="1200">
              <a:solidFill>
                <a:srgbClr val="000000"/>
              </a:solidFill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-US" sz="1200">
                <a:solidFill>
                  <a:srgbClr val="000000"/>
                </a:solidFill>
              </a:rPr>
              <a:t>создание контейнера в один клик;</a:t>
            </a:r>
            <a:endParaRPr sz="1200">
              <a:solidFill>
                <a:srgbClr val="000000"/>
              </a:solidFill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-US" sz="1200">
                <a:solidFill>
                  <a:srgbClr val="000000"/>
                </a:solidFill>
              </a:rPr>
              <a:t>просмотр избранных страниц в один клик.</a:t>
            </a:r>
            <a:br>
              <a:rPr lang="en-US" sz="1200">
                <a:solidFill>
                  <a:srgbClr val="000000"/>
                </a:solidFill>
              </a:rPr>
            </a:br>
            <a:endParaRPr sz="600">
              <a:solidFill>
                <a:srgbClr val="000000"/>
              </a:solidFill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AutoNum type="arabicPeriod"/>
            </a:pPr>
            <a:r>
              <a:rPr lang="en-US" sz="1200">
                <a:solidFill>
                  <a:srgbClr val="000000"/>
                </a:solidFill>
              </a:rPr>
              <a:t>Эргономичность выполнения действий и современный дизайн:</a:t>
            </a:r>
            <a:endParaRPr sz="1200">
              <a:solidFill>
                <a:srgbClr val="000000"/>
              </a:solidFill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-US" sz="1200">
                <a:solidFill>
                  <a:srgbClr val="000000"/>
                </a:solidFill>
              </a:rPr>
              <a:t>минимизированное число кликов;</a:t>
            </a:r>
            <a:endParaRPr sz="1200">
              <a:solidFill>
                <a:srgbClr val="000000"/>
              </a:solidFill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-US" sz="1200">
                <a:solidFill>
                  <a:srgbClr val="000000"/>
                </a:solidFill>
              </a:rPr>
              <a:t>контекстное меню;</a:t>
            </a:r>
            <a:endParaRPr sz="1200">
              <a:solidFill>
                <a:srgbClr val="000000"/>
              </a:solidFill>
            </a:endParaRPr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</a:pPr>
            <a:r>
              <a:rPr lang="en-US" sz="1200">
                <a:solidFill>
                  <a:srgbClr val="000000"/>
                </a:solidFill>
              </a:rPr>
              <a:t>настройка интерфейса “под себя”.</a:t>
            </a:r>
            <a:endParaRPr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819150" y="449649"/>
            <a:ext cx="7505700" cy="69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/>
              <a:t>Миграция на Веб-Мастерскую</a:t>
            </a:r>
            <a:endParaRPr b="1" sz="3000"/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287075" y="1068575"/>
            <a:ext cx="8540700" cy="53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US" sz="1400"/>
              <a:t>переход к использованию непосредственно своих собственных доменов или доменов вышестоящих гос органов - например minskedu.gov.by:</a:t>
            </a:r>
            <a:endParaRPr sz="1400"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sz="1400"/>
              <a:t>переход на почтовые ящики зоны </a:t>
            </a:r>
            <a:r>
              <a:rPr lang="en-US" sz="1400"/>
              <a:t>minskedu.gov.by:</a:t>
            </a:r>
            <a:endParaRPr sz="1400"/>
          </a:p>
          <a:p>
            <a:pPr indent="-311150" lvl="1" marL="914400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-US" sz="1300"/>
              <a:t>владелец домена minskedu.gov.by - Комитет по образованию Мингорисполкома;</a:t>
            </a:r>
            <a:endParaRPr sz="1300"/>
          </a:p>
          <a:p>
            <a:pPr indent="-311150" lvl="1" marL="914400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-US" sz="1300"/>
              <a:t>почтовый сервис в домене minskedu.gov.by зарегистрирован на сам Комитет;</a:t>
            </a:r>
            <a:endParaRPr sz="1300"/>
          </a:p>
          <a:p>
            <a:pPr indent="-311150" lvl="1" marL="914400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-US" sz="1300"/>
              <a:t>контроль за использованием домена и почтового сервиса - МГИРО;</a:t>
            </a:r>
            <a:endParaRPr sz="1300"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sz="1300"/>
              <a:t>техническая помощь по администрированию домена minskedu.gov.by - ООО “Белинфопотал”:</a:t>
            </a:r>
            <a:br>
              <a:rPr lang="en-US" sz="1400"/>
            </a:br>
            <a:r>
              <a:rPr lang="en-US" sz="1400"/>
              <a:t>- письмо на </a:t>
            </a:r>
            <a:r>
              <a:rPr lang="en-US" sz="1400" u="sng">
                <a:solidFill>
                  <a:schemeClr val="hlink"/>
                </a:solidFill>
                <a:hlinkClick r:id="rId3"/>
              </a:rPr>
              <a:t>info@belinfoportal.by</a:t>
            </a:r>
            <a:r>
              <a:rPr lang="en-US" sz="1400"/>
              <a:t> с просьбой открыть почтовый ящик в зоне minskedu.gov.by.</a:t>
            </a:r>
            <a:br>
              <a:rPr lang="en-US" sz="1400"/>
            </a:br>
            <a:r>
              <a:rPr lang="en-US" sz="600"/>
              <a:t> </a:t>
            </a:r>
            <a:endParaRPr sz="600"/>
          </a:p>
          <a:p>
            <a:pPr indent="-3175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US" sz="1400"/>
              <a:t>перенос сайта на ВМ:</a:t>
            </a:r>
            <a:endParaRPr sz="1400"/>
          </a:p>
          <a:p>
            <a:pPr indent="-31750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sz="1400"/>
              <a:t>заявка на перенос сайта (адрес Вашего сайта, контакты администратора сайта, логин-пароль от админки, желаемый дизайн сайта после переноса);</a:t>
            </a:r>
            <a:endParaRPr sz="1400"/>
          </a:p>
          <a:p>
            <a:pPr indent="-31750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sz="1400"/>
              <a:t>перенос сайта специалисты ВМ сделают самостоятельно и максимально полно;</a:t>
            </a:r>
            <a:endParaRPr sz="1400"/>
          </a:p>
          <a:p>
            <a:pPr indent="-31750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sz="1400"/>
              <a:t>проверка сайта после переноса, устранение недочетов;</a:t>
            </a:r>
            <a:endParaRPr sz="1400"/>
          </a:p>
          <a:p>
            <a:pPr indent="-31750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sz="1400"/>
              <a:t>перенаправление пользователей со старого сайта на новый.</a:t>
            </a:r>
            <a:br>
              <a:rPr lang="en-US" sz="1400"/>
            </a:br>
            <a:r>
              <a:rPr lang="en-US" sz="600"/>
              <a:t> </a:t>
            </a:r>
            <a:endParaRPr sz="600"/>
          </a:p>
          <a:p>
            <a:pPr indent="-3175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US" sz="1400"/>
              <a:t>при необходимости использования ПИСОП - перенос данных из ПИСОП в МСО:</a:t>
            </a:r>
            <a:endParaRPr sz="1400"/>
          </a:p>
          <a:p>
            <a:pPr indent="-31750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sz="1400"/>
              <a:t>МСО </a:t>
            </a:r>
            <a:r>
              <a:rPr lang="en-US" sz="1400" u="sng">
                <a:solidFill>
                  <a:schemeClr val="hlink"/>
                </a:solidFill>
                <a:hlinkClick r:id="rId4"/>
              </a:rPr>
              <a:t>https://mso.by</a:t>
            </a:r>
            <a:r>
              <a:rPr lang="en-US" sz="1400"/>
              <a:t> - альтернатива ПИСОП</a:t>
            </a:r>
            <a:br>
              <a:rPr lang="en-US" sz="1400"/>
            </a:br>
            <a:r>
              <a:rPr lang="en-US" sz="600"/>
              <a:t> </a:t>
            </a:r>
            <a:endParaRPr sz="600"/>
          </a:p>
          <a:p>
            <a:pPr indent="-3175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US" sz="1400"/>
              <a:t>расторжение договора со старым хостингом только после полной уверенности, что это никак Вам не навредит;</a:t>
            </a:r>
            <a:br>
              <a:rPr lang="en-US" sz="1400"/>
            </a:br>
            <a:r>
              <a:rPr lang="en-US" sz="600"/>
              <a:t> </a:t>
            </a:r>
            <a:endParaRPr sz="600"/>
          </a:p>
          <a:p>
            <a:pPr indent="-3175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US" sz="1400"/>
              <a:t>заключение договора с нами только после расторжения договора со старым хостингом:</a:t>
            </a:r>
            <a:endParaRPr sz="1400"/>
          </a:p>
          <a:p>
            <a:pPr indent="-31750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sz="1400"/>
              <a:t>готовы ждать столько сколько потребуется (считаем это тестовым периодом):</a:t>
            </a:r>
            <a:endParaRPr sz="1400"/>
          </a:p>
          <a:p>
            <a:pPr indent="-317500" lvl="2" marL="1371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-US" sz="1400"/>
              <a:t>все это время мы предоставляем услуги в полном объёме без ограничений.</a:t>
            </a:r>
            <a:endParaRPr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type="title"/>
          </p:nvPr>
        </p:nvSpPr>
        <p:spPr>
          <a:xfrm>
            <a:off x="851050" y="648992"/>
            <a:ext cx="7505700" cy="127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182924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424242"/>
                </a:solidFill>
                <a:latin typeface="Maven Pro"/>
                <a:ea typeface="Maven Pro"/>
                <a:cs typeface="Maven Pro"/>
                <a:sym typeface="Maven Pro"/>
              </a:rPr>
              <a:t>Спасибо за внимание</a:t>
            </a:r>
            <a:endParaRPr b="1" sz="3600"/>
          </a:p>
        </p:txBody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851050" y="2167875"/>
            <a:ext cx="7505700" cy="326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ООО "Белинфопортал"  </a:t>
            </a:r>
            <a:r>
              <a:rPr lang="en-US" sz="1800"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/>
              </a:rPr>
              <a:t>https://белинфопортал.бел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Телефоны: +375 17 285-70-35, +375 29 865-70-35</a:t>
            </a:r>
            <a:br>
              <a:rPr lang="en-US" sz="1800">
                <a:latin typeface="Arial"/>
                <a:ea typeface="Arial"/>
                <a:cs typeface="Arial"/>
                <a:sym typeface="Arial"/>
              </a:rPr>
            </a:br>
            <a:br>
              <a:rPr lang="en-US" sz="600">
                <a:latin typeface="Arial"/>
                <a:ea typeface="Arial"/>
                <a:cs typeface="Arial"/>
                <a:sym typeface="Arial"/>
              </a:rPr>
            </a:br>
            <a:r>
              <a:rPr lang="en-US" sz="1800">
                <a:latin typeface="Arial"/>
                <a:ea typeface="Arial"/>
                <a:cs typeface="Arial"/>
                <a:sym typeface="Arial"/>
              </a:rPr>
              <a:t>е-mail: </a:t>
            </a:r>
            <a:r>
              <a:rPr lang="en-US" sz="1800"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4"/>
              </a:rPr>
              <a:t>info@belinfoportal.by</a:t>
            </a:r>
            <a:endParaRPr sz="1800">
              <a:solidFill>
                <a:srgbClr val="42424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rgbClr val="42424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Веб-Мастерская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https://веб-мастерская.бел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